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CE896-F3DF-47DB-B7E9-288BB00069CA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4456C-89EF-477A-8E77-768188D28E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541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FF141885-FE6F-471C-9135-114AB9AE8A6C}" type="slidenum">
              <a:rPr lang="pl-PL" altLang="pl-PL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/>
              <a:t>1</a:t>
            </a:fld>
            <a:endParaRPr lang="pl-PL" altLang="pl-PL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278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425F8ED0-ECC3-46B6-829C-D795C557D08D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28B093DB-154F-40D3-896C-69CA92095DAD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764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82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28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83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1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41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48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41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78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7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01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2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042C-572F-4E3B-B6D6-2E94A29A6670}" type="datetimeFigureOut">
              <a:rPr lang="pl-PL" smtClean="0"/>
              <a:t>31.10.2018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4CB5-4F57-4E1F-86AF-72B5BE183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1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BA3187E1-48FC-4CF6-9FE4-C114FDB99B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38" y="-2455236"/>
            <a:ext cx="9001014" cy="6363317"/>
          </a:xfrm>
          <a:prstGeom prst="rect">
            <a:avLst/>
          </a:prstGeom>
        </p:spPr>
      </p:pic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982930" y="1994611"/>
            <a:ext cx="8229024" cy="400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473" rIns="0" bIns="0" anchor="ctr"/>
          <a:lstStyle>
            <a:lvl1pPr marL="342900" indent="-3175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rgbClr val="000000"/>
              </a:solidFill>
            </a:endParaRPr>
          </a:p>
          <a:p>
            <a:pPr>
              <a:lnSpc>
                <a:spcPct val="93000"/>
              </a:lnSpc>
              <a:buSzPct val="100000"/>
            </a:pPr>
            <a:r>
              <a:rPr lang="pl-PL" dirty="0"/>
              <a:t>Podsumowanie </a:t>
            </a:r>
            <a:r>
              <a:rPr lang="pl-PL" dirty="0" err="1">
                <a:solidFill>
                  <a:schemeClr val="tx1"/>
                </a:solidFill>
              </a:rPr>
              <a:t>Podsumowanie</a:t>
            </a:r>
            <a:r>
              <a:rPr lang="pl-PL" dirty="0">
                <a:solidFill>
                  <a:schemeClr val="tx1"/>
                </a:solidFill>
              </a:rPr>
              <a:t> cyklu specjalistycznych szkoleń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                  dla polskich i słowackich pracowników samorządów</a:t>
            </a:r>
            <a:endParaRPr lang="pl-PL" sz="3420" dirty="0">
              <a:solidFill>
                <a:schemeClr val="tx1"/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chemeClr val="tx1"/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r>
              <a:rPr lang="pl-PL" altLang="pl-PL" sz="1815" i="1" dirty="0">
                <a:solidFill>
                  <a:schemeClr val="tx1"/>
                </a:solidFill>
              </a:rPr>
              <a:t>Trener: Maciej </a:t>
            </a:r>
            <a:r>
              <a:rPr lang="pl-PL" altLang="pl-PL" sz="1815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Gnela</a:t>
            </a:r>
            <a:endParaRPr lang="pl-PL" altLang="pl-PL" sz="1815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/>
            <a:r>
              <a:rPr lang="pl-PL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Uniwersytet Ekonomiczny w Krakowie</a:t>
            </a:r>
          </a:p>
          <a:p>
            <a:pPr marL="0" indent="0" algn="ctr"/>
            <a:r>
              <a:rPr lang="pl-PL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Akademia Górniczo - Hutnicza w Krakowie</a:t>
            </a: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93000"/>
              </a:lnSpc>
              <a:buSzPct val="100000"/>
            </a:pPr>
            <a:endParaRPr lang="pl-PL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endParaRPr lang="pl-PL" altLang="pl-PL" sz="1815" i="1" dirty="0">
              <a:solidFill>
                <a:srgbClr val="000000"/>
              </a:solidFill>
            </a:endParaRPr>
          </a:p>
        </p:txBody>
      </p:sp>
      <p:pic>
        <p:nvPicPr>
          <p:cNvPr id="4099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61" y="259814"/>
            <a:ext cx="6662139" cy="93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Prostokąt 4"/>
          <p:cNvSpPr>
            <a:spLocks noChangeArrowheads="1"/>
          </p:cNvSpPr>
          <p:nvPr/>
        </p:nvSpPr>
        <p:spPr bwMode="auto">
          <a:xfrm>
            <a:off x="2435134" y="5499868"/>
            <a:ext cx="7773936" cy="48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sz="1270" i="1" dirty="0">
                <a:latin typeface="Calibri" panose="020F0502020204030204" pitchFamily="34" charset="0"/>
                <a:cs typeface="Times New Roman" panose="02020603050405020304" pitchFamily="18" charset="0"/>
              </a:rPr>
              <a:t>Mikroprojekt współfinansowany przez Unię Europejską z Europejskiego Funduszu Rozwoju Regionalnego i z budżetu państwa za pośrednictwem Euroregionu „Tatry” w ramach Programu </a:t>
            </a:r>
            <a:r>
              <a:rPr lang="pl-PL" altLang="pl-PL" sz="1270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Interreg</a:t>
            </a:r>
            <a:r>
              <a:rPr lang="pl-PL" altLang="pl-PL" sz="1270" i="1" dirty="0">
                <a:latin typeface="Calibri" panose="020F0502020204030204" pitchFamily="34" charset="0"/>
                <a:cs typeface="Times New Roman" panose="02020603050405020304" pitchFamily="18" charset="0"/>
              </a:rPr>
              <a:t> V-A Polska-Słowacja 2014-2020</a:t>
            </a:r>
            <a:endParaRPr lang="pl-PL" altLang="pl-PL" sz="18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Obraz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19" y="4224580"/>
            <a:ext cx="2351766" cy="1260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4">
            <a:extLst>
              <a:ext uri="{FF2B5EF4-FFF2-40B4-BE49-F238E27FC236}">
                <a16:creationId xmlns:a16="http://schemas.microsoft.com/office/drawing/2014/main" id="{C6C2E2C0-0D4F-425F-AEC9-0EE020FE5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134" y="6121164"/>
            <a:ext cx="7773936" cy="67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1270" i="1" dirty="0"/>
              <a:t>Projekt pt. „Transgraniczne doskonalenie specjalistyczne i zawodowe w EUWT TATRY” realizowany przy wsparciu finansowym Województwa Małopolskiego w ramach konkursu ofert pod nazwą „Dofinansowanie wkładu własnego do projektów finansowanych z funduszy zewnętrznych</a:t>
            </a:r>
            <a:endParaRPr lang="pl-PL" altLang="pl-PL" sz="1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02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VI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2617061"/>
            <a:ext cx="9880528" cy="244819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8000" dirty="0"/>
              <a:t>Wpływ organów kontroli na działania zamawiających </a:t>
            </a:r>
          </a:p>
          <a:p>
            <a:pPr marL="0" indent="0" algn="just">
              <a:buNone/>
            </a:pPr>
            <a:r>
              <a:rPr lang="pl-PL" sz="8000" dirty="0">
                <a:solidFill>
                  <a:srgbClr val="FF0000"/>
                </a:solidFill>
              </a:rPr>
              <a:t>Metodyka pracy kontrolera w Polsce i na Słowacji</a:t>
            </a:r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851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VII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2617061"/>
            <a:ext cx="9880528" cy="345927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8000" dirty="0"/>
              <a:t>Wnioski i zalecenia </a:t>
            </a:r>
            <a:br>
              <a:rPr lang="pl-PL" sz="8000" dirty="0"/>
            </a:br>
            <a:endParaRPr lang="pl-PL" sz="8000" dirty="0"/>
          </a:p>
          <a:p>
            <a:pPr marL="0" indent="0">
              <a:buNone/>
            </a:pPr>
            <a:r>
              <a:rPr lang="pl-PL" sz="8000" dirty="0"/>
              <a:t>a. możliwość dochodzenia roszczeń w związku z naliczeniem korekty finansowej przez organy kontroli</a:t>
            </a:r>
          </a:p>
          <a:p>
            <a:pPr marL="0" indent="0">
              <a:buNone/>
            </a:pPr>
            <a:r>
              <a:rPr lang="pl-PL" sz="8000" dirty="0"/>
              <a:t>b. transgraniczne zamówienia publiczne jako szansa dla zunifikowania procesu udzielania zamówień publicznych. </a:t>
            </a:r>
          </a:p>
          <a:p>
            <a:pPr marL="0" indent="0">
              <a:buNone/>
            </a:pPr>
            <a:r>
              <a:rPr lang="pl-PL" sz="8000" dirty="0"/>
              <a:t>c. Intensyfikacja wymiany doświadczeń w toku zamówień publicznych oraz wniosków pokontrolnych</a:t>
            </a:r>
            <a:br>
              <a:rPr lang="pl-PL" sz="8000" dirty="0"/>
            </a:br>
            <a:endParaRPr lang="pl-PL" sz="8000" dirty="0"/>
          </a:p>
          <a:p>
            <a:pPr marL="0" indent="0" algn="ctr">
              <a:buNone/>
            </a:pPr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3315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1521724"/>
            <a:ext cx="9880528" cy="4864328"/>
          </a:xfrm>
        </p:spPr>
        <p:txBody>
          <a:bodyPr>
            <a:normAutofit/>
          </a:bodyPr>
          <a:lstStyle/>
          <a:p>
            <a:r>
              <a:rPr lang="pl-PL" sz="3600" dirty="0"/>
              <a:t>100-lecie odzyskania niepodległości przez Polskę i Słowację 30 grudnia Słowacja; 11 listopada Polska</a:t>
            </a:r>
          </a:p>
          <a:p>
            <a:r>
              <a:rPr lang="pl-PL" sz="3600" dirty="0"/>
              <a:t>Polityka transgraniczna 20-leciamiędzywojennego</a:t>
            </a:r>
          </a:p>
          <a:p>
            <a:r>
              <a:rPr lang="pl-PL" sz="3600" dirty="0"/>
              <a:t>II Wojna i spór o Orawę Cieszyn i Spisz</a:t>
            </a:r>
          </a:p>
          <a:p>
            <a:r>
              <a:rPr lang="pl-PL" sz="3600" dirty="0"/>
              <a:t>Okres Zimnej wojny</a:t>
            </a:r>
          </a:p>
          <a:p>
            <a:r>
              <a:rPr lang="pl-PL" sz="3600" dirty="0"/>
              <a:t>Aksamitna rewolucja / 1 stycznia 1993 – Niepodległość Słowacji</a:t>
            </a:r>
          </a:p>
          <a:p>
            <a:r>
              <a:rPr lang="pl-PL" sz="3600" dirty="0"/>
              <a:t>Traktat akcesyjny UE / Grupa Wyszehradzka </a:t>
            </a:r>
          </a:p>
          <a:p>
            <a:pPr marL="0" indent="0">
              <a:buNone/>
            </a:pPr>
            <a:endParaRPr lang="pl-PL" sz="8000" dirty="0"/>
          </a:p>
          <a:p>
            <a:endParaRPr lang="pl-PL" sz="8000" dirty="0"/>
          </a:p>
          <a:p>
            <a:pPr marL="0" indent="0">
              <a:buNone/>
            </a:pP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347516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II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1521724"/>
            <a:ext cx="9880528" cy="4510366"/>
          </a:xfrm>
        </p:spPr>
        <p:txBody>
          <a:bodyPr>
            <a:normAutofit fontScale="47500" lnSpcReduction="20000"/>
          </a:bodyPr>
          <a:lstStyle/>
          <a:p>
            <a:r>
              <a:rPr lang="pl-PL" sz="8600" dirty="0"/>
              <a:t>Rola Unii Europejskiej w integracji państw członkowskich</a:t>
            </a:r>
          </a:p>
          <a:p>
            <a:r>
              <a:rPr lang="pl-PL" sz="8600" dirty="0"/>
              <a:t>Rys historyczny EWWIS/EWG/WE/UE</a:t>
            </a:r>
          </a:p>
          <a:p>
            <a:r>
              <a:rPr lang="pl-PL" sz="8600" dirty="0"/>
              <a:t>Zadania polityczne, ekonomiczne i </a:t>
            </a:r>
            <a:r>
              <a:rPr lang="pl-PL" sz="8600" dirty="0" err="1"/>
              <a:t>gospdoarcze</a:t>
            </a:r>
            <a:r>
              <a:rPr lang="pl-PL" sz="8600" dirty="0"/>
              <a:t> </a:t>
            </a:r>
          </a:p>
          <a:p>
            <a:r>
              <a:rPr lang="pl-PL" sz="8600" dirty="0"/>
              <a:t>Cele strategiczne UE: uśrednienie poziomu życia obywateli, swoboda przemieszczania się, integracja narodowa, unifikacja prawa, polityka </a:t>
            </a:r>
            <a:r>
              <a:rPr lang="pl-PL" sz="8600" dirty="0" err="1"/>
              <a:t>prośrodowiskowa</a:t>
            </a:r>
            <a:r>
              <a:rPr lang="pl-PL" sz="8600" dirty="0"/>
              <a:t> i prospołeczna</a:t>
            </a:r>
          </a:p>
          <a:p>
            <a:endParaRPr lang="pl-PL" sz="8600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898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III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2617061"/>
            <a:ext cx="9880528" cy="2448196"/>
          </a:xfrm>
        </p:spPr>
        <p:txBody>
          <a:bodyPr>
            <a:normAutofit fontScale="55000" lnSpcReduction="20000"/>
          </a:bodyPr>
          <a:lstStyle/>
          <a:p>
            <a:r>
              <a:rPr lang="pl-PL" sz="8000" dirty="0"/>
              <a:t>Europejskie Ugrupowanie Współpracy Terytorialnej TATRY z o.o. i jej wpływ na regionalną integrację. </a:t>
            </a:r>
            <a:br>
              <a:rPr lang="pl-PL" sz="8000" dirty="0"/>
            </a:b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39778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IV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78426" y="1386348"/>
            <a:ext cx="10264326" cy="49259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6000" dirty="0"/>
              <a:t>Pomoc publiczna UE dla Państw Członkowskich</a:t>
            </a:r>
          </a:p>
          <a:p>
            <a:r>
              <a:rPr lang="pl-PL" sz="16000" dirty="0"/>
              <a:t>Zasada zakazu dotowania podmiotów publicznych </a:t>
            </a:r>
          </a:p>
          <a:p>
            <a:r>
              <a:rPr lang="pl-PL" sz="16000" dirty="0"/>
              <a:t>Dozwolona pomoc publiczna</a:t>
            </a:r>
          </a:p>
          <a:p>
            <a:pPr marL="0" indent="0">
              <a:buNone/>
            </a:pPr>
            <a:br>
              <a:rPr lang="pl-PL" sz="16000" dirty="0"/>
            </a:br>
            <a:endParaRPr lang="pl-PL" sz="16000" dirty="0"/>
          </a:p>
          <a:p>
            <a:pPr marL="0" indent="0">
              <a:buNone/>
            </a:pPr>
            <a:endParaRPr lang="pl-PL" altLang="pl-PL" sz="7200" dirty="0"/>
          </a:p>
          <a:p>
            <a:pPr marL="0" indent="0" algn="ctr">
              <a:buNone/>
            </a:pPr>
            <a:r>
              <a:rPr lang="pl-PL" sz="6000" dirty="0">
                <a:solidFill>
                  <a:srgbClr val="FF0000"/>
                </a:solidFill>
              </a:rPr>
              <a:t>　</a:t>
            </a:r>
            <a:endParaRPr lang="pl-PL" altLang="pl-PL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000" b="1" dirty="0"/>
          </a:p>
          <a:p>
            <a:pPr marL="0" indent="0">
              <a:buNone/>
            </a:pPr>
            <a:endParaRPr lang="pl-PL" altLang="pl-PL" sz="8000" dirty="0"/>
          </a:p>
          <a:p>
            <a:pPr marL="0" indent="0" algn="ctr">
              <a:buNone/>
            </a:pPr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6869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IV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1521724"/>
            <a:ext cx="9880528" cy="490857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l-PL" altLang="pl-PL" sz="11200" b="1" dirty="0"/>
              <a:t>Fundusze UE</a:t>
            </a:r>
          </a:p>
          <a:p>
            <a:r>
              <a:rPr lang="pl-PL" sz="9600" dirty="0"/>
              <a:t>Europejski Fundusz Rozwoju Regionalnego (EFRR) – rozwój regionalny i rozwój obszarów miejskich</a:t>
            </a:r>
          </a:p>
          <a:p>
            <a:r>
              <a:rPr lang="pl-PL" sz="9600" dirty="0"/>
              <a:t>Europejski Fundusz Społeczny (EFS) – integracja społeczna i dobre sprawowanie władzy</a:t>
            </a:r>
          </a:p>
          <a:p>
            <a:r>
              <a:rPr lang="pl-PL" sz="9600" dirty="0"/>
              <a:t>Fundusz Spójności – konwergencja gospodarcza w regionach mniej rozwiniętych</a:t>
            </a:r>
          </a:p>
          <a:p>
            <a:r>
              <a:rPr lang="pl-PL" sz="9600" dirty="0"/>
              <a:t>Europejski Fundusz Rolny na rzecz Rozwoju Obszarów Wiejskich (EFRROW) </a:t>
            </a:r>
          </a:p>
          <a:p>
            <a:r>
              <a:rPr lang="pl-PL" sz="9600" dirty="0"/>
              <a:t>Europejski Fundusz Morski i Rybacki (EFMR) </a:t>
            </a:r>
          </a:p>
          <a:p>
            <a:pPr marL="0" indent="0" algn="ctr">
              <a:buNone/>
            </a:pP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67016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IV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1521724"/>
            <a:ext cx="9880528" cy="3543533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/>
              <a:t>Aktualne projekty </a:t>
            </a:r>
          </a:p>
          <a:p>
            <a:r>
              <a:rPr lang="pl-PL" sz="14400" dirty="0"/>
              <a:t>rozwój regionalny i rozwój obszarów miejskich</a:t>
            </a:r>
          </a:p>
          <a:p>
            <a:r>
              <a:rPr lang="pl-PL" sz="14400" dirty="0"/>
              <a:t>zatrudnienie i integracja społeczna</a:t>
            </a:r>
          </a:p>
          <a:p>
            <a:r>
              <a:rPr lang="pl-PL" sz="14400" dirty="0"/>
              <a:t>rolnictwo i rozwój obszarów wiejskich</a:t>
            </a:r>
          </a:p>
          <a:p>
            <a:r>
              <a:rPr lang="pl-PL" sz="14400" dirty="0"/>
              <a:t>polityka morska i polityka rybołówstwa</a:t>
            </a:r>
          </a:p>
          <a:p>
            <a:r>
              <a:rPr lang="pl-PL" sz="14400" dirty="0"/>
              <a:t>badania naukowe i innowacje</a:t>
            </a:r>
          </a:p>
          <a:p>
            <a:r>
              <a:rPr lang="pl-PL" sz="14400" dirty="0"/>
              <a:t>pomoc humanitarna.</a:t>
            </a:r>
          </a:p>
          <a:p>
            <a:pPr lvl="1"/>
            <a:endParaRPr lang="pl-PL" sz="9200" dirty="0"/>
          </a:p>
          <a:p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70702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IV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2617061"/>
            <a:ext cx="9880528" cy="24481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8000" dirty="0"/>
              <a:t>Umowa o dofinansowanie: wymiar europejski, krajowy i transgraniczny </a:t>
            </a:r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0293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3688590" y="476681"/>
            <a:ext cx="4908422" cy="104504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</a:rPr>
              <a:t>Część V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155737" y="1521724"/>
            <a:ext cx="9880528" cy="51592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1200" dirty="0"/>
              <a:t>Aktualne problemy członków EUWT Tatry Sp. z o.o. w zakresie rozliczania projektów</a:t>
            </a:r>
            <a:br>
              <a:rPr lang="pl-PL" sz="11200" dirty="0"/>
            </a:br>
            <a:endParaRPr lang="pl-PL" sz="11200" dirty="0"/>
          </a:p>
          <a:p>
            <a:pPr marL="0" indent="0">
              <a:buNone/>
            </a:pPr>
            <a:r>
              <a:rPr lang="pl-PL" sz="11200" dirty="0"/>
              <a:t>a. konkurencyjny opis przedmiotu zamówienia</a:t>
            </a:r>
            <a:br>
              <a:rPr lang="pl-PL" sz="11200" dirty="0"/>
            </a:br>
            <a:r>
              <a:rPr lang="pl-PL" sz="11200" dirty="0"/>
              <a:t>b. łączna wartość szacunkowa zamówienia, w kontekście obowiązków publikacyjnych  </a:t>
            </a:r>
            <a:br>
              <a:rPr lang="pl-PL" sz="11200" dirty="0"/>
            </a:br>
            <a:r>
              <a:rPr lang="pl-PL" sz="11200" dirty="0"/>
              <a:t>c. warunki stawiane wykonawcom</a:t>
            </a:r>
          </a:p>
          <a:p>
            <a:pPr marL="0" indent="0">
              <a:buNone/>
            </a:pPr>
            <a:r>
              <a:rPr lang="pl-PL" sz="11200" dirty="0"/>
              <a:t>d. przewlekłość postępowania o udzielenie zamówienia publicznego</a:t>
            </a:r>
          </a:p>
          <a:p>
            <a:pPr marL="0" indent="0">
              <a:buNone/>
            </a:pPr>
            <a:r>
              <a:rPr lang="pl-PL" sz="11200" dirty="0"/>
              <a:t>e. konflikt interesów</a:t>
            </a:r>
            <a:br>
              <a:rPr lang="pl-PL" sz="11200" dirty="0"/>
            </a:br>
            <a:r>
              <a:rPr lang="pl-PL" sz="11200" dirty="0"/>
              <a:t>f. dokumentowanie procesu udzielania zamówień publicznych</a:t>
            </a:r>
          </a:p>
          <a:p>
            <a:pPr marL="0" indent="0">
              <a:buNone/>
            </a:pPr>
            <a:r>
              <a:rPr lang="pl-PL" sz="11200" dirty="0"/>
              <a:t>g. korekta postępowania o udzielenie zamówienia publicznego</a:t>
            </a:r>
          </a:p>
          <a:p>
            <a:pPr marL="0" indent="0">
              <a:buNone/>
            </a:pPr>
            <a:r>
              <a:rPr lang="pl-PL" sz="11200" dirty="0"/>
              <a:t>h. niedozwolona modyfikacja treści umowy o zamówienia publiczne. </a:t>
            </a:r>
          </a:p>
          <a:p>
            <a:pPr marL="0" indent="0" algn="ctr">
              <a:buNone/>
            </a:pPr>
            <a:r>
              <a:rPr lang="pl-PL" sz="6556" dirty="0">
                <a:solidFill>
                  <a:srgbClr val="FF0000"/>
                </a:solidFill>
              </a:rPr>
              <a:t>　</a:t>
            </a:r>
            <a:endParaRPr lang="pl-PL" altLang="pl-PL" sz="6556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altLang="pl-PL" sz="6556" b="1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42168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331</Words>
  <Application>Microsoft Office PowerPoint</Application>
  <PresentationFormat>Panoramiczny</PresentationFormat>
  <Paragraphs>78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Część I</vt:lpstr>
      <vt:lpstr>Część II</vt:lpstr>
      <vt:lpstr>Część III</vt:lpstr>
      <vt:lpstr>Część IV</vt:lpstr>
      <vt:lpstr>Część IV</vt:lpstr>
      <vt:lpstr>Część IV</vt:lpstr>
      <vt:lpstr>Część IV</vt:lpstr>
      <vt:lpstr>Część V</vt:lpstr>
      <vt:lpstr>Część VI</vt:lpstr>
      <vt:lpstr>Część VII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G</dc:creator>
  <cp:lastModifiedBy>Ania</cp:lastModifiedBy>
  <cp:revision>5</cp:revision>
  <dcterms:created xsi:type="dcterms:W3CDTF">2018-10-31T10:38:47Z</dcterms:created>
  <dcterms:modified xsi:type="dcterms:W3CDTF">2018-10-31T11:46:53Z</dcterms:modified>
</cp:coreProperties>
</file>